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5" r:id="rId6"/>
    <p:sldId id="260" r:id="rId7"/>
    <p:sldId id="261" r:id="rId8"/>
    <p:sldId id="262" r:id="rId9"/>
    <p:sldId id="263" r:id="rId10"/>
    <p:sldId id="269" r:id="rId11"/>
    <p:sldId id="264" r:id="rId12"/>
  </p:sldIdLst>
  <p:sldSz cx="18288000" cy="10287000"/>
  <p:notesSz cx="6858000" cy="9144000"/>
  <p:embeddedFontLst>
    <p:embeddedFont>
      <p:font typeface="Arial Bold"/>
      <p:regular r:id="rId13"/>
      <p:bold r:id="rId14"/>
    </p:embeddedFont>
    <p:embeddedFont>
      <p:font typeface="Arial Bold Italics" panose="020B0604020202020204" charset="0"/>
      <p:regular r:id="rId15"/>
    </p:embeddedFont>
    <p:embeddedFont>
      <p:font typeface="Calibri (MS)" panose="020B0604020202020204" charset="0"/>
      <p:regular r:id="rId16"/>
    </p:embeddedFont>
    <p:embeddedFont>
      <p:font typeface="Times New Roman Bold" panose="02020803070505020304" pitchFamily="18" charset="0"/>
      <p:regular r:id="rId17"/>
      <p:bold r:id="rId18"/>
    </p:embeddedFont>
    <p:embeddedFont>
      <p:font typeface="Trebuchet MS" panose="020B0603020202020204" pitchFamily="34" charset="0"/>
      <p:regular r:id="rId19"/>
      <p:bold r:id="rId20"/>
      <p:italic r:id="rId21"/>
      <p:boldItalic r:id="rId22"/>
    </p:embeddedFont>
    <p:embeddedFont>
      <p:font typeface="Verdana" panose="020B060403050404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" y="0"/>
            <a:ext cx="18318804" cy="10304327"/>
            <a:chOff x="0" y="0"/>
            <a:chExt cx="24425072" cy="137391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425021" cy="13739113"/>
            </a:xfrm>
            <a:custGeom>
              <a:avLst/>
              <a:gdLst/>
              <a:ahLst/>
              <a:cxnLst/>
              <a:rect l="l" t="t" r="r" b="b"/>
              <a:pathLst>
                <a:path w="24425021" h="13739113">
                  <a:moveTo>
                    <a:pt x="0" y="0"/>
                  </a:moveTo>
                  <a:lnTo>
                    <a:pt x="24425021" y="0"/>
                  </a:lnTo>
                  <a:lnTo>
                    <a:pt x="24425021" y="13739113"/>
                  </a:lnTo>
                  <a:lnTo>
                    <a:pt x="0" y="137391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300711" y="673400"/>
            <a:ext cx="3526975" cy="866329"/>
            <a:chOff x="0" y="0"/>
            <a:chExt cx="962312" cy="45487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62312" cy="454877"/>
            </a:xfrm>
            <a:custGeom>
              <a:avLst/>
              <a:gdLst/>
              <a:ahLst/>
              <a:cxnLst/>
              <a:rect l="l" t="t" r="r" b="b"/>
              <a:pathLst>
                <a:path w="962312" h="454877">
                  <a:moveTo>
                    <a:pt x="108063" y="0"/>
                  </a:moveTo>
                  <a:lnTo>
                    <a:pt x="854249" y="0"/>
                  </a:lnTo>
                  <a:cubicBezTo>
                    <a:pt x="882909" y="0"/>
                    <a:pt x="910395" y="11385"/>
                    <a:pt x="930661" y="31651"/>
                  </a:cubicBezTo>
                  <a:cubicBezTo>
                    <a:pt x="950927" y="51917"/>
                    <a:pt x="962312" y="79403"/>
                    <a:pt x="962312" y="108063"/>
                  </a:cubicBezTo>
                  <a:lnTo>
                    <a:pt x="962312" y="346814"/>
                  </a:lnTo>
                  <a:cubicBezTo>
                    <a:pt x="962312" y="406496"/>
                    <a:pt x="913931" y="454877"/>
                    <a:pt x="854249" y="454877"/>
                  </a:cubicBezTo>
                  <a:lnTo>
                    <a:pt x="108063" y="454877"/>
                  </a:lnTo>
                  <a:cubicBezTo>
                    <a:pt x="79403" y="454877"/>
                    <a:pt x="51917" y="443492"/>
                    <a:pt x="31651" y="423226"/>
                  </a:cubicBezTo>
                  <a:cubicBezTo>
                    <a:pt x="11385" y="402961"/>
                    <a:pt x="0" y="375475"/>
                    <a:pt x="0" y="346814"/>
                  </a:cubicBezTo>
                  <a:lnTo>
                    <a:pt x="0" y="108063"/>
                  </a:lnTo>
                  <a:cubicBezTo>
                    <a:pt x="0" y="79403"/>
                    <a:pt x="11385" y="51917"/>
                    <a:pt x="31651" y="31651"/>
                  </a:cubicBezTo>
                  <a:cubicBezTo>
                    <a:pt x="51917" y="11385"/>
                    <a:pt x="79403" y="0"/>
                    <a:pt x="108063" y="0"/>
                  </a:cubicBezTo>
                  <a:close/>
                </a:path>
              </a:pathLst>
            </a:custGeom>
            <a:solidFill>
              <a:srgbClr val="000000">
                <a:alpha val="45882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62312" cy="4929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  <a:endParaRPr/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300712" y="673400"/>
            <a:ext cx="3418800" cy="710601"/>
            <a:chOff x="0" y="0"/>
            <a:chExt cx="4558400" cy="9474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558411" cy="947420"/>
            </a:xfrm>
            <a:custGeom>
              <a:avLst/>
              <a:gdLst/>
              <a:ahLst/>
              <a:cxnLst/>
              <a:rect l="l" t="t" r="r" b="b"/>
              <a:pathLst>
                <a:path w="4558411" h="947420">
                  <a:moveTo>
                    <a:pt x="0" y="0"/>
                  </a:moveTo>
                  <a:lnTo>
                    <a:pt x="4558411" y="0"/>
                  </a:lnTo>
                  <a:lnTo>
                    <a:pt x="4558411" y="947420"/>
                  </a:lnTo>
                  <a:lnTo>
                    <a:pt x="0" y="9474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7100" b="-7105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6485992" y="239996"/>
            <a:ext cx="1546617" cy="1546617"/>
            <a:chOff x="0" y="0"/>
            <a:chExt cx="2062156" cy="206215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62099" cy="2062099"/>
            </a:xfrm>
            <a:custGeom>
              <a:avLst/>
              <a:gdLst/>
              <a:ahLst/>
              <a:cxnLst/>
              <a:rect l="l" t="t" r="r" b="b"/>
              <a:pathLst>
                <a:path w="2062099" h="2062099">
                  <a:moveTo>
                    <a:pt x="0" y="0"/>
                  </a:moveTo>
                  <a:lnTo>
                    <a:pt x="2062099" y="0"/>
                  </a:lnTo>
                  <a:lnTo>
                    <a:pt x="2062099" y="2062099"/>
                  </a:lnTo>
                  <a:lnTo>
                    <a:pt x="0" y="20620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2" b="-2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1351424" y="3688847"/>
            <a:ext cx="15615919" cy="1903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8800" b="1" dirty="0" err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SplitSecure</a:t>
            </a:r>
            <a:endParaRPr lang="en-US" sz="8800" b="1">
              <a:solidFill>
                <a:srgbClr val="FFFFFF"/>
              </a:solidFill>
              <a:latin typeface="Arial Bold"/>
              <a:ea typeface="Arial Bold"/>
              <a:cs typeface="Arial Bold"/>
              <a:sym typeface="Arial Bold"/>
            </a:endParaRPr>
          </a:p>
          <a:p>
            <a:pPr algn="ctr">
              <a:lnSpc>
                <a:spcPts val="7680"/>
              </a:lnSpc>
            </a:pPr>
            <a:r>
              <a:rPr lang="en-US" sz="6000" b="1">
                <a:solidFill>
                  <a:srgbClr val="FFFFFF"/>
                </a:solidFill>
                <a:latin typeface="Arial Bold"/>
                <a:cs typeface="Arial Bold"/>
              </a:rPr>
              <a:t>Breaking </a:t>
            </a:r>
            <a:r>
              <a:rPr lang="en-US" sz="6000" b="1" dirty="0">
                <a:solidFill>
                  <a:srgbClr val="FFFFFF"/>
                </a:solidFill>
                <a:latin typeface="Arial Bold"/>
                <a:cs typeface="Arial Bold"/>
              </a:rPr>
              <a:t>the Monolith for Crypto Agility </a:t>
            </a:r>
            <a:r>
              <a:rPr lang="en-US" sz="6000" b="1" dirty="0">
                <a:solidFill>
                  <a:srgbClr val="FFFFFF"/>
                </a:solidFill>
                <a:latin typeface="Arial Bold"/>
                <a:cs typeface="Arial Bold"/>
                <a:sym typeface="Arial Bold"/>
              </a:rPr>
              <a:t> </a:t>
            </a:r>
            <a:endParaRPr lang="en-US" sz="8800" b="1" dirty="0">
              <a:solidFill>
                <a:srgbClr val="FFFFFF"/>
              </a:solidFill>
              <a:latin typeface="Arial Bold"/>
              <a:cs typeface="Arial Bold"/>
              <a:sym typeface="Arial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910623" y="5829300"/>
            <a:ext cx="13190652" cy="12443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80"/>
              </a:lnSpc>
            </a:pPr>
            <a:r>
              <a:rPr lang="en-US" sz="3200" b="1" i="1" dirty="0">
                <a:solidFill>
                  <a:srgbClr val="FFFFF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(Paper id : 365)</a:t>
            </a:r>
          </a:p>
          <a:p>
            <a:pPr algn="just">
              <a:lnSpc>
                <a:spcPts val="4500"/>
              </a:lnSpc>
            </a:pPr>
            <a:r>
              <a:rPr lang="en-US" sz="3200" b="1" dirty="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Dr. </a:t>
            </a:r>
            <a:r>
              <a:rPr lang="en-US" sz="3200" b="1" dirty="0" err="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Ashiwini</a:t>
            </a:r>
            <a:r>
              <a:rPr lang="en-US" sz="3200" b="1" dirty="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 Rao, Avani Bhat, Prathamesh Shetty, Shruti Bhandare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719512" y="7443642"/>
            <a:ext cx="11572875" cy="1526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00"/>
              </a:lnSpc>
            </a:pPr>
            <a:r>
              <a:rPr lang="en-US" sz="4750" b="1" i="1" dirty="0">
                <a:solidFill>
                  <a:srgbClr val="FFFFF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Presented By</a:t>
            </a:r>
          </a:p>
          <a:p>
            <a:pPr algn="ctr">
              <a:lnSpc>
                <a:spcPts val="3179"/>
              </a:lnSpc>
            </a:pPr>
            <a:r>
              <a:rPr lang="en-US" sz="2649" b="1" i="1" dirty="0">
                <a:solidFill>
                  <a:srgbClr val="FFFFFF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Prathamesh Shetty</a:t>
            </a:r>
          </a:p>
          <a:p>
            <a:pPr algn="l">
              <a:lnSpc>
                <a:spcPts val="3179"/>
              </a:lnSpc>
            </a:pPr>
            <a:endParaRPr lang="en-US" sz="2649" b="1" i="1" dirty="0">
              <a:solidFill>
                <a:srgbClr val="FFFFFF"/>
              </a:solidFill>
              <a:latin typeface="Arial Bold Italics"/>
              <a:ea typeface="Arial Bold Italics"/>
              <a:cs typeface="Arial Bold Italics"/>
              <a:sym typeface="Arial Bold Italic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4701540" y="750570"/>
            <a:ext cx="9608820" cy="866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799" b="1">
                <a:solidFill>
                  <a:srgbClr val="FABF8F"/>
                </a:solidFill>
                <a:latin typeface="Arial Bold"/>
                <a:ea typeface="Arial Bold"/>
                <a:cs typeface="Arial Bold"/>
                <a:sym typeface="Arial Bold"/>
              </a:rPr>
              <a:t>6ᵗʰ International Conference on Frontiers in Computing</a:t>
            </a:r>
          </a:p>
          <a:p>
            <a:pPr algn="ctr">
              <a:lnSpc>
                <a:spcPts val="3300"/>
              </a:lnSpc>
            </a:pPr>
            <a:r>
              <a:rPr lang="en-US" sz="2799" b="1" spc="-10">
                <a:solidFill>
                  <a:srgbClr val="FABF8F"/>
                </a:solidFill>
                <a:latin typeface="Arial Bold"/>
                <a:ea typeface="Arial Bold"/>
                <a:cs typeface="Arial Bold"/>
                <a:sym typeface="Arial Bold"/>
              </a:rPr>
              <a:t>and Systems (COMSYS-2025)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167361" y="9528810"/>
            <a:ext cx="420624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980708-9AD8-88A1-D298-59A37987B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3A11CBB4-C246-BDF5-6EF6-325A59A7B0F0}"/>
              </a:ext>
            </a:extLst>
          </p:cNvPr>
          <p:cNvSpPr txBox="1"/>
          <p:nvPr/>
        </p:nvSpPr>
        <p:spPr>
          <a:xfrm>
            <a:off x="1336040" y="2155825"/>
            <a:ext cx="4460875" cy="11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 spc="-40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Reference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AEAE28C-1BA5-F18D-F34F-80B8A83497D6}"/>
              </a:ext>
            </a:extLst>
          </p:cNvPr>
          <p:cNvSpPr txBox="1"/>
          <p:nvPr/>
        </p:nvSpPr>
        <p:spPr>
          <a:xfrm>
            <a:off x="4267200" y="9528810"/>
            <a:ext cx="1059180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6ᵗʰ International Conference on Frontiers in Computing and Systems (COMSYS 2025)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927C211A-F897-B0C2-3B4A-18FBC9ED4404}"/>
              </a:ext>
            </a:extLst>
          </p:cNvPr>
          <p:cNvSpPr txBox="1"/>
          <p:nvPr/>
        </p:nvSpPr>
        <p:spPr>
          <a:xfrm>
            <a:off x="13167361" y="9528810"/>
            <a:ext cx="420624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8</a:t>
            </a:r>
          </a:p>
        </p:txBody>
      </p:sp>
      <p:grpSp>
        <p:nvGrpSpPr>
          <p:cNvPr id="9" name="Group 20">
            <a:extLst>
              <a:ext uri="{FF2B5EF4-FFF2-40B4-BE49-F238E27FC236}">
                <a16:creationId xmlns:a16="http://schemas.microsoft.com/office/drawing/2014/main" id="{D7BC93DC-8310-3276-5B88-A7F765087254}"/>
              </a:ext>
            </a:extLst>
          </p:cNvPr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A1A34F36-027E-CE95-C15C-0EFF0E49A9C1}"/>
                </a:ext>
              </a:extLst>
            </p:cNvPr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21" b="-221"/>
              </a:stretch>
            </a:blipFill>
          </p:spPr>
        </p:sp>
      </p:grpSp>
      <p:sp>
        <p:nvSpPr>
          <p:cNvPr id="11" name="TextBox 19">
            <a:extLst>
              <a:ext uri="{FF2B5EF4-FFF2-40B4-BE49-F238E27FC236}">
                <a16:creationId xmlns:a16="http://schemas.microsoft.com/office/drawing/2014/main" id="{20F99748-CD90-A594-D506-19D47C4C4A32}"/>
              </a:ext>
            </a:extLst>
          </p:cNvPr>
          <p:cNvSpPr txBox="1"/>
          <p:nvPr/>
        </p:nvSpPr>
        <p:spPr>
          <a:xfrm>
            <a:off x="4267200" y="513918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B353AEEF-B0E1-2991-F8D0-2E4B75472FFD}"/>
              </a:ext>
            </a:extLst>
          </p:cNvPr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13" name="Freeform 23">
              <a:extLst>
                <a:ext uri="{FF2B5EF4-FFF2-40B4-BE49-F238E27FC236}">
                  <a16:creationId xmlns:a16="http://schemas.microsoft.com/office/drawing/2014/main" id="{5116E1D7-132E-CC8D-7199-B388A21ED58E}"/>
                </a:ext>
              </a:extLst>
            </p:cNvPr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BE19546-0444-BA46-A88E-114348287A67}"/>
              </a:ext>
            </a:extLst>
          </p:cNvPr>
          <p:cNvSpPr txBox="1"/>
          <p:nvPr/>
        </p:nvSpPr>
        <p:spPr>
          <a:xfrm>
            <a:off x="1224915" y="3303650"/>
            <a:ext cx="1678012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[12] National Institute of Standards and Technology, “Security Requirements for Cryptographic Modules,” FIPS PUB 140-3, Final Draft, Sept. 2007.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[13] OWASP, “Microservices Security Cheat Sheet,” OWASP Cheat Sheet Series, 2022. [Online]. Available: https://cheatsheetseries.owasp.org/cheatsheets/Microserv ices_Security_Cheat_Sheet.html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[14]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Qwiet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 AI, “Microservices Security: Isolating and Protecting Your Service,” Qwiet.ai, 2023. [Online]. Available: https://qwiet.ai/microservices-securityisolating-and-protecting-your-service/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[15] Spartan Solutions, “Encryption vs Tokenization: Which is Better for Fintech Security?” Spartan Blog, 2023. [Online]. Available: https://www.spartansolutions.co/blog/encryption-vstokenization-which-is-better-for-fintech-security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[16] Traceable AI, “6 New Requirements for Securing Microservices Versus Monolithic Applications,” Traceable.ai, Sep. 2023. [Online]. Available: https://www.traceable.ai/blog-post/6-new-requirementsfor-securing-microservices-versus-monolithicapplications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[17] Townsend Security, “Why Encryption Is Critical to Fintech,” TownsendSecurity.com, 2023. [Online]. Available: https://info.townsendsecurity.com/whyencryption-is-critical-to-fintech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[18] P. Upadhyay, B. Rawal, and N. Pradhan, “A Framework for Migrating to Post-Quantum Cryptography: Security Dependency Analysis and Case Studies,” in Proc. 2023 IEEE Int. Conf. on Trust, Privacy and Security in Intelligent Systems and Applications (TPS-ISA), 2023, pp. 7–15.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doi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: 10.1109/TPSISA58304.2023.10417052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[19] M. Vasserman, R. Shapiro, D. Devendran, M. Kaczmarek, and B. Fisch, “CARAF: A Framework for Crypto Agility Risk Assessment,” Journal of Cybersecurity, vol. 7, no. 1, 2021.</a:t>
            </a:r>
          </a:p>
        </p:txBody>
      </p:sp>
    </p:spTree>
    <p:extLst>
      <p:ext uri="{BB962C8B-B14F-4D97-AF65-F5344CB8AC3E}">
        <p14:creationId xmlns:p14="http://schemas.microsoft.com/office/powerpoint/2010/main" val="2147286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66619" y="3973137"/>
            <a:ext cx="4269105" cy="1056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6600" b="1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495800" y="9528810"/>
            <a:ext cx="1051560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6ᵗʰ International Conference on Frontiers in Computing and Systems (COMSYS 2025)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167361" y="9528810"/>
            <a:ext cx="420624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9</a:t>
            </a:r>
          </a:p>
        </p:txBody>
      </p:sp>
      <p:grpSp>
        <p:nvGrpSpPr>
          <p:cNvPr id="7" name="Group 20">
            <a:extLst>
              <a:ext uri="{FF2B5EF4-FFF2-40B4-BE49-F238E27FC236}">
                <a16:creationId xmlns:a16="http://schemas.microsoft.com/office/drawing/2014/main" id="{9D156577-1466-C1D8-48A3-3F698F27F489}"/>
              </a:ext>
            </a:extLst>
          </p:cNvPr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8" name="Freeform 21">
              <a:extLst>
                <a:ext uri="{FF2B5EF4-FFF2-40B4-BE49-F238E27FC236}">
                  <a16:creationId xmlns:a16="http://schemas.microsoft.com/office/drawing/2014/main" id="{E1B969E8-92E5-19D9-6E59-EDE709D97F53}"/>
                </a:ext>
              </a:extLst>
            </p:cNvPr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21" b="-221"/>
              </a:stretch>
            </a:blipFill>
          </p:spPr>
        </p:sp>
      </p:grpSp>
      <p:sp>
        <p:nvSpPr>
          <p:cNvPr id="9" name="TextBox 19">
            <a:extLst>
              <a:ext uri="{FF2B5EF4-FFF2-40B4-BE49-F238E27FC236}">
                <a16:creationId xmlns:a16="http://schemas.microsoft.com/office/drawing/2014/main" id="{CA4A3BB6-3D63-DED0-8E78-3F4652E8DA86}"/>
              </a:ext>
            </a:extLst>
          </p:cNvPr>
          <p:cNvSpPr txBox="1"/>
          <p:nvPr/>
        </p:nvSpPr>
        <p:spPr>
          <a:xfrm>
            <a:off x="4267200" y="513918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10" name="Group 22">
            <a:extLst>
              <a:ext uri="{FF2B5EF4-FFF2-40B4-BE49-F238E27FC236}">
                <a16:creationId xmlns:a16="http://schemas.microsoft.com/office/drawing/2014/main" id="{FD72F837-4F12-76B9-FA9E-38A5C29A0070}"/>
              </a:ext>
            </a:extLst>
          </p:cNvPr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85C0BD5F-2925-8C2F-D3B4-0399D15970FB}"/>
                </a:ext>
              </a:extLst>
            </p:cNvPr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6040" y="1871834"/>
            <a:ext cx="1298956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 spc="-34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Table Of Contents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110810" y="3120390"/>
            <a:ext cx="9319190" cy="5170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spc="-35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Introduction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spc="-35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Motivation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spc="-35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Contribution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spc="-35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Methodology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spc="-10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Result &amp; Discussion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spc="-110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Conclusion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en-US" sz="4800" spc="-110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Reference</a:t>
            </a:r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2110810" y="-117521"/>
            <a:ext cx="200024" cy="200024"/>
            <a:chOff x="0" y="0"/>
            <a:chExt cx="266699" cy="26669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66700" cy="266700"/>
            </a:xfrm>
            <a:custGeom>
              <a:avLst/>
              <a:gdLst/>
              <a:ahLst/>
              <a:cxnLst/>
              <a:rect l="l" t="t" r="r" b="b"/>
              <a:pathLst>
                <a:path w="266700" h="266700">
                  <a:moveTo>
                    <a:pt x="0" y="0"/>
                  </a:moveTo>
                  <a:lnTo>
                    <a:pt x="266700" y="0"/>
                  </a:lnTo>
                  <a:lnTo>
                    <a:pt x="266700" y="266700"/>
                  </a:lnTo>
                  <a:lnTo>
                    <a:pt x="0" y="2667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16810986" y="1201055"/>
            <a:ext cx="140970" cy="306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34">
                <a:solidFill>
                  <a:srgbClr val="898989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267200" y="513918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21" b="-221"/>
              </a:stretch>
            </a:blipFill>
          </p:spPr>
        </p: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24" name="TextBox 24"/>
          <p:cNvSpPr txBox="1"/>
          <p:nvPr/>
        </p:nvSpPr>
        <p:spPr>
          <a:xfrm>
            <a:off x="16687800" y="9528810"/>
            <a:ext cx="68580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810000" y="9519285"/>
            <a:ext cx="10816136" cy="416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4F62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6ᵗʰ International Conference on Frontiers in Computing and Systems (COMSYS 2025)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9200" y="1075734"/>
            <a:ext cx="15615919" cy="1019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6000" b="1" spc="-44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Introduction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7297400" y="9681425"/>
            <a:ext cx="533401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3</a:t>
            </a:r>
          </a:p>
        </p:txBody>
      </p:sp>
      <p:grpSp>
        <p:nvGrpSpPr>
          <p:cNvPr id="35" name="Group 35"/>
          <p:cNvGrpSpPr>
            <a:grpSpLocks noChangeAspect="1"/>
          </p:cNvGrpSpPr>
          <p:nvPr/>
        </p:nvGrpSpPr>
        <p:grpSpPr>
          <a:xfrm>
            <a:off x="3505200" y="9640768"/>
            <a:ext cx="10937172" cy="646232"/>
            <a:chOff x="0" y="0"/>
            <a:chExt cx="14582896" cy="86164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4582902" cy="861695"/>
            </a:xfrm>
            <a:custGeom>
              <a:avLst/>
              <a:gdLst/>
              <a:ahLst/>
              <a:cxnLst/>
              <a:rect l="l" t="t" r="r" b="b"/>
              <a:pathLst>
                <a:path w="14582902" h="861695">
                  <a:moveTo>
                    <a:pt x="0" y="0"/>
                  </a:moveTo>
                  <a:lnTo>
                    <a:pt x="14582902" y="0"/>
                  </a:lnTo>
                  <a:lnTo>
                    <a:pt x="14582902" y="861695"/>
                  </a:lnTo>
                  <a:lnTo>
                    <a:pt x="0" y="8616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b="6"/>
              </a:stretch>
            </a:blipFill>
          </p:spPr>
        </p:sp>
      </p:grpSp>
      <p:grpSp>
        <p:nvGrpSpPr>
          <p:cNvPr id="39" name="Group 20">
            <a:extLst>
              <a:ext uri="{FF2B5EF4-FFF2-40B4-BE49-F238E27FC236}">
                <a16:creationId xmlns:a16="http://schemas.microsoft.com/office/drawing/2014/main" id="{6035DD62-F88F-0633-4B09-B877E1F96BB5}"/>
              </a:ext>
            </a:extLst>
          </p:cNvPr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A71E8B1C-078A-0665-A12D-D1E622C8EE7A}"/>
                </a:ext>
              </a:extLst>
            </p:cNvPr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21" b="-221"/>
              </a:stretch>
            </a:blipFill>
          </p:spPr>
        </p:sp>
      </p:grpSp>
      <p:sp>
        <p:nvSpPr>
          <p:cNvPr id="41" name="TextBox 19">
            <a:extLst>
              <a:ext uri="{FF2B5EF4-FFF2-40B4-BE49-F238E27FC236}">
                <a16:creationId xmlns:a16="http://schemas.microsoft.com/office/drawing/2014/main" id="{1821539A-20FA-5F0C-4E05-9E0B58D68177}"/>
              </a:ext>
            </a:extLst>
          </p:cNvPr>
          <p:cNvSpPr txBox="1"/>
          <p:nvPr/>
        </p:nvSpPr>
        <p:spPr>
          <a:xfrm>
            <a:off x="4267200" y="495300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42" name="Group 22">
            <a:extLst>
              <a:ext uri="{FF2B5EF4-FFF2-40B4-BE49-F238E27FC236}">
                <a16:creationId xmlns:a16="http://schemas.microsoft.com/office/drawing/2014/main" id="{740108F9-9FB2-0C01-9AD3-DF59BA19C5E0}"/>
              </a:ext>
            </a:extLst>
          </p:cNvPr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43" name="Freeform 23">
              <a:extLst>
                <a:ext uri="{FF2B5EF4-FFF2-40B4-BE49-F238E27FC236}">
                  <a16:creationId xmlns:a16="http://schemas.microsoft.com/office/drawing/2014/main" id="{B2073CA7-66BA-665D-06C3-5DF35E08E172}"/>
                </a:ext>
              </a:extLst>
            </p:cNvPr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0375E924-F72F-5EDF-4471-172AF37384AC}"/>
              </a:ext>
            </a:extLst>
          </p:cNvPr>
          <p:cNvSpPr txBox="1"/>
          <p:nvPr/>
        </p:nvSpPr>
        <p:spPr>
          <a:xfrm>
            <a:off x="1219200" y="2247900"/>
            <a:ext cx="16078200" cy="8263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spc="-35" dirty="0">
                <a:solidFill>
                  <a:srgbClr val="000000"/>
                </a:solidFill>
                <a:latin typeface="Trebuchet MS"/>
              </a:rPr>
              <a:t>Area Of Research </a:t>
            </a:r>
          </a:p>
          <a:p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	</a:t>
            </a:r>
            <a:r>
              <a:rPr lang="en-US" sz="2400" spc="-35" dirty="0">
                <a:solidFill>
                  <a:srgbClr val="000000"/>
                </a:solidFill>
                <a:latin typeface="Trebuchet MS"/>
              </a:rPr>
              <a:t>Develop a Post Quantum Cryptography System for </a:t>
            </a:r>
            <a:r>
              <a:rPr lang="en-US" sz="2400" b="1" spc="-35" dirty="0">
                <a:solidFill>
                  <a:srgbClr val="000000"/>
                </a:solidFill>
                <a:latin typeface="Trebuchet MS"/>
              </a:rPr>
              <a:t>Fintech</a:t>
            </a:r>
            <a:r>
              <a:rPr lang="en-US" sz="2400" spc="-35" dirty="0">
                <a:solidFill>
                  <a:srgbClr val="000000"/>
                </a:solidFill>
                <a:latin typeface="Trebuchet MS"/>
              </a:rPr>
              <a:t> scale system. Main goal of the system is </a:t>
            </a:r>
            <a:r>
              <a:rPr lang="en-US" sz="2400" b="1" spc="-35" dirty="0">
                <a:solidFill>
                  <a:srgbClr val="000000"/>
                </a:solidFill>
                <a:latin typeface="Trebuchet MS"/>
              </a:rPr>
              <a:t>Crypto 	Agility </a:t>
            </a:r>
            <a:r>
              <a:rPr lang="en-US" sz="2400" spc="-35" dirty="0">
                <a:solidFill>
                  <a:srgbClr val="000000"/>
                </a:solidFill>
                <a:latin typeface="Trebuchet MS"/>
              </a:rPr>
              <a:t>&amp; </a:t>
            </a:r>
            <a:r>
              <a:rPr lang="en-US" sz="2400" b="1" spc="-35" dirty="0">
                <a:solidFill>
                  <a:srgbClr val="000000"/>
                </a:solidFill>
                <a:latin typeface="Trebuchet MS"/>
              </a:rPr>
              <a:t>Secure Migration </a:t>
            </a:r>
            <a:r>
              <a:rPr lang="en-US" sz="2400" spc="-35" dirty="0">
                <a:solidFill>
                  <a:srgbClr val="000000"/>
                </a:solidFill>
                <a:latin typeface="Trebuchet MS"/>
              </a:rPr>
              <a:t>from Classic Schemes to 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Quantum-resistant primitives within high-throughput 	payment ecosystems like UPI</a:t>
            </a:r>
            <a:r>
              <a:rPr lang="en-US" sz="2400" spc="-35" dirty="0">
                <a:solidFill>
                  <a:srgbClr val="000000"/>
                </a:solidFill>
                <a:latin typeface="Trebuchet MS"/>
              </a:rPr>
              <a:t>. </a:t>
            </a:r>
          </a:p>
          <a:p>
            <a:endParaRPr lang="en-US" sz="2400" spc="-35" dirty="0">
              <a:solidFill>
                <a:srgbClr val="000000"/>
              </a:solidFill>
              <a:latin typeface="Trebuchet M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spc="-35" dirty="0">
                <a:solidFill>
                  <a:srgbClr val="000000"/>
                </a:solidFill>
                <a:latin typeface="Trebuchet MS"/>
              </a:rPr>
              <a:t>Technique Used </a:t>
            </a:r>
          </a:p>
          <a:p>
            <a:r>
              <a:rPr lang="en-US" sz="2400" b="1" spc="-35" dirty="0">
                <a:solidFill>
                  <a:srgbClr val="000000"/>
                </a:solidFill>
                <a:latin typeface="Trebuchet MS"/>
              </a:rPr>
              <a:t>	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A crypto-agile microservice architecture that decouples cryptographic functions from application logic, enabling 	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hybrid TLS 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(classical + PQ KEM), 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PQC-signed JWTs 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(e.g., </a:t>
            </a:r>
            <a:r>
              <a:rPr lang="en-IN" sz="2400" spc="-35" dirty="0" err="1">
                <a:solidFill>
                  <a:srgbClr val="000000"/>
                </a:solidFill>
                <a:latin typeface="Trebuchet MS"/>
              </a:rPr>
              <a:t>Dilithium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/Falcon), and 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hybrid X.509 certificates 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and 	policy-driven runtime 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algorithm switching.</a:t>
            </a:r>
          </a:p>
          <a:p>
            <a:endParaRPr lang="en-US" sz="2400" b="1" spc="-35" dirty="0">
              <a:solidFill>
                <a:srgbClr val="000000"/>
              </a:solidFill>
              <a:latin typeface="Trebuchet M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spc="-35" dirty="0">
                <a:solidFill>
                  <a:srgbClr val="000000"/>
                </a:solidFill>
                <a:latin typeface="Trebuchet MS"/>
              </a:rPr>
              <a:t>We have Proposed </a:t>
            </a:r>
          </a:p>
          <a:p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	</a:t>
            </a:r>
            <a:r>
              <a:rPr lang="en-IN" sz="2400" b="1" spc="-35" dirty="0" err="1">
                <a:solidFill>
                  <a:srgbClr val="000000"/>
                </a:solidFill>
                <a:latin typeface="Trebuchet MS"/>
              </a:rPr>
              <a:t>SplitSecure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: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 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a modular architecture with 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containerized cryptographic services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, 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hybrid TLS handshakes 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via 	OQS-extended stacks, 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PQC JWT signing/verification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, 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hybrid certificates 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for backward compatibility, and a 	proof-of-concept using </a:t>
            </a:r>
            <a:r>
              <a:rPr lang="en-IN" sz="2400" b="1" spc="-35" dirty="0" err="1">
                <a:solidFill>
                  <a:srgbClr val="000000"/>
                </a:solidFill>
                <a:latin typeface="Trebuchet MS"/>
              </a:rPr>
              <a:t>SoftHSM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 with </a:t>
            </a:r>
            <a:r>
              <a:rPr lang="en-IN" sz="2400" b="1" spc="-35" dirty="0" err="1">
                <a:solidFill>
                  <a:srgbClr val="000000"/>
                </a:solidFill>
                <a:latin typeface="Trebuchet MS"/>
              </a:rPr>
              <a:t>liboqs</a:t>
            </a:r>
            <a:r>
              <a:rPr lang="en-IN" sz="2400" b="1" spc="-35" dirty="0">
                <a:solidFill>
                  <a:srgbClr val="000000"/>
                </a:solidFill>
                <a:latin typeface="Trebuchet MS"/>
              </a:rPr>
              <a:t> over PKCS#11 </a:t>
            </a: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to validate operational feasibility.</a:t>
            </a:r>
            <a:endParaRPr lang="en-US" sz="2400" spc="-35" dirty="0">
              <a:solidFill>
                <a:srgbClr val="000000"/>
              </a:solidFill>
              <a:latin typeface="Trebuchet MS"/>
            </a:endParaRPr>
          </a:p>
          <a:p>
            <a:endParaRPr lang="en-US" sz="2400" spc="-35" dirty="0">
              <a:solidFill>
                <a:srgbClr val="000000"/>
              </a:solidFill>
              <a:latin typeface="Trebuchet M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spc="-35" dirty="0">
                <a:solidFill>
                  <a:srgbClr val="000000"/>
                </a:solidFill>
                <a:latin typeface="Trebuchet MS"/>
              </a:rPr>
              <a:t>Highlight of the Work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Quantum-safe migration that keeps legacy clients working seamlessly.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Hot-reload crypto policies for fast algorithm rotation and downgrade resistance.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spc="-35" dirty="0">
                <a:solidFill>
                  <a:srgbClr val="000000"/>
                </a:solidFill>
                <a:latin typeface="Trebuchet MS"/>
              </a:rPr>
              <a:t>UPI-scale ready with low overheads and clear paths to hardware acceleration and compliance.</a:t>
            </a:r>
          </a:p>
          <a:p>
            <a:br>
              <a:rPr lang="en-IN" sz="2400" spc="-35" dirty="0">
                <a:solidFill>
                  <a:srgbClr val="000000"/>
                </a:solidFill>
                <a:latin typeface="Trebuchet MS"/>
              </a:rPr>
            </a:br>
            <a:endParaRPr lang="en-US" sz="2400" spc="-35" dirty="0">
              <a:solidFill>
                <a:srgbClr val="000000"/>
              </a:solidFill>
              <a:latin typeface="Trebuchet MS"/>
            </a:endParaRPr>
          </a:p>
          <a:p>
            <a:pPr lvl="1"/>
            <a:endParaRPr lang="en-US" sz="2400" spc="-35" dirty="0">
              <a:solidFill>
                <a:srgbClr val="000000"/>
              </a:solidFill>
              <a:latin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23CFA-2939-002D-489C-D0CCF1A2D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1097E487-D482-42A8-D1B9-A17684B0DC58}"/>
              </a:ext>
            </a:extLst>
          </p:cNvPr>
          <p:cNvSpPr txBox="1"/>
          <p:nvPr/>
        </p:nvSpPr>
        <p:spPr>
          <a:xfrm>
            <a:off x="1271963" y="2225402"/>
            <a:ext cx="15615919" cy="1013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1" spc="-40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Motivation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2B2F2284-EEA4-0272-D4B4-D7920E71EBA4}"/>
              </a:ext>
            </a:extLst>
          </p:cNvPr>
          <p:cNvSpPr txBox="1"/>
          <p:nvPr/>
        </p:nvSpPr>
        <p:spPr>
          <a:xfrm>
            <a:off x="16808753" y="1191529"/>
            <a:ext cx="143510" cy="287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219">
                <a:solidFill>
                  <a:srgbClr val="898989"/>
                </a:solidFill>
                <a:latin typeface="Verdana"/>
                <a:ea typeface="Verdana"/>
                <a:cs typeface="Verdana"/>
                <a:sym typeface="Verdana"/>
              </a:rPr>
              <a:t>4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E1D8C00B-796E-0EDD-980B-9FFAA61529C8}"/>
              </a:ext>
            </a:extLst>
          </p:cNvPr>
          <p:cNvSpPr txBox="1"/>
          <p:nvPr/>
        </p:nvSpPr>
        <p:spPr>
          <a:xfrm>
            <a:off x="13167361" y="9528810"/>
            <a:ext cx="420624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4</a:t>
            </a:r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3F1870C8-31EC-0D37-4606-71F61E4E1029}"/>
              </a:ext>
            </a:extLst>
          </p:cNvPr>
          <p:cNvGrpSpPr>
            <a:grpSpLocks noChangeAspect="1"/>
          </p:cNvGrpSpPr>
          <p:nvPr/>
        </p:nvGrpSpPr>
        <p:grpSpPr>
          <a:xfrm>
            <a:off x="3675413" y="9566910"/>
            <a:ext cx="10937172" cy="646232"/>
            <a:chOff x="0" y="0"/>
            <a:chExt cx="14582896" cy="861643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5203057D-E264-BAAF-E4ED-9E602B6723CA}"/>
                </a:ext>
              </a:extLst>
            </p:cNvPr>
            <p:cNvSpPr/>
            <p:nvPr/>
          </p:nvSpPr>
          <p:spPr>
            <a:xfrm>
              <a:off x="0" y="0"/>
              <a:ext cx="14582902" cy="861695"/>
            </a:xfrm>
            <a:custGeom>
              <a:avLst/>
              <a:gdLst/>
              <a:ahLst/>
              <a:cxnLst/>
              <a:rect l="l" t="t" r="r" b="b"/>
              <a:pathLst>
                <a:path w="14582902" h="861695">
                  <a:moveTo>
                    <a:pt x="0" y="0"/>
                  </a:moveTo>
                  <a:lnTo>
                    <a:pt x="14582902" y="0"/>
                  </a:lnTo>
                  <a:lnTo>
                    <a:pt x="14582902" y="861695"/>
                  </a:lnTo>
                  <a:lnTo>
                    <a:pt x="0" y="8616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b="6"/>
              </a:stretch>
            </a:blipFill>
          </p:spPr>
        </p:sp>
      </p:grpSp>
      <p:grpSp>
        <p:nvGrpSpPr>
          <p:cNvPr id="16" name="Group 20">
            <a:extLst>
              <a:ext uri="{FF2B5EF4-FFF2-40B4-BE49-F238E27FC236}">
                <a16:creationId xmlns:a16="http://schemas.microsoft.com/office/drawing/2014/main" id="{5F0B6719-D053-99BC-A9D2-FE61D9D54D4E}"/>
              </a:ext>
            </a:extLst>
          </p:cNvPr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17" name="Freeform 21">
              <a:extLst>
                <a:ext uri="{FF2B5EF4-FFF2-40B4-BE49-F238E27FC236}">
                  <a16:creationId xmlns:a16="http://schemas.microsoft.com/office/drawing/2014/main" id="{259D3255-228D-71EB-D90B-0C413E8996A6}"/>
                </a:ext>
              </a:extLst>
            </p:cNvPr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21" b="-221"/>
              </a:stretch>
            </a:blipFill>
          </p:spPr>
        </p:sp>
      </p:grpSp>
      <p:sp>
        <p:nvSpPr>
          <p:cNvPr id="18" name="TextBox 19">
            <a:extLst>
              <a:ext uri="{FF2B5EF4-FFF2-40B4-BE49-F238E27FC236}">
                <a16:creationId xmlns:a16="http://schemas.microsoft.com/office/drawing/2014/main" id="{1D04681D-DB1C-7633-7DF2-C5914CF9C622}"/>
              </a:ext>
            </a:extLst>
          </p:cNvPr>
          <p:cNvSpPr txBox="1"/>
          <p:nvPr/>
        </p:nvSpPr>
        <p:spPr>
          <a:xfrm>
            <a:off x="4267200" y="513918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19" name="Group 22">
            <a:extLst>
              <a:ext uri="{FF2B5EF4-FFF2-40B4-BE49-F238E27FC236}">
                <a16:creationId xmlns:a16="http://schemas.microsoft.com/office/drawing/2014/main" id="{7C7C574F-CEA3-B6DC-F16C-6FBEC08C618A}"/>
              </a:ext>
            </a:extLst>
          </p:cNvPr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20" name="Freeform 23">
              <a:extLst>
                <a:ext uri="{FF2B5EF4-FFF2-40B4-BE49-F238E27FC236}">
                  <a16:creationId xmlns:a16="http://schemas.microsoft.com/office/drawing/2014/main" id="{897C9D9D-39BB-4C14-A869-CDF4242DD16D}"/>
                </a:ext>
              </a:extLst>
            </p:cNvPr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89526B9-EA56-0900-8598-ACF00A2C54DA}"/>
              </a:ext>
            </a:extLst>
          </p:cNvPr>
          <p:cNvSpPr txBox="1"/>
          <p:nvPr/>
        </p:nvSpPr>
        <p:spPr>
          <a:xfrm>
            <a:off x="1295400" y="3543300"/>
            <a:ext cx="157734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600" spc="-35" dirty="0">
                <a:solidFill>
                  <a:srgbClr val="000000"/>
                </a:solidFill>
                <a:latin typeface="Trebuchet MS"/>
              </a:rPr>
              <a:t>The </a:t>
            </a:r>
            <a:r>
              <a:rPr lang="en-US" sz="3600" b="1" spc="-35" dirty="0">
                <a:solidFill>
                  <a:srgbClr val="000000"/>
                </a:solidFill>
                <a:latin typeface="Trebuchet MS"/>
              </a:rPr>
              <a:t>Bank for International Settlements </a:t>
            </a:r>
            <a:r>
              <a:rPr lang="en-US" sz="3600" spc="-35" dirty="0">
                <a:solidFill>
                  <a:srgbClr val="000000"/>
                </a:solidFill>
                <a:latin typeface="Trebuchet MS"/>
              </a:rPr>
              <a:t>(BIS) highlights an urgent, system-wide need to prepare for </a:t>
            </a:r>
            <a:r>
              <a:rPr lang="en-US" sz="3600" b="1" spc="-35" dirty="0">
                <a:solidFill>
                  <a:srgbClr val="000000"/>
                </a:solidFill>
                <a:latin typeface="Trebuchet MS"/>
              </a:rPr>
              <a:t>quantum-enabled threats </a:t>
            </a:r>
            <a:r>
              <a:rPr lang="en-US" sz="3600" spc="-35" dirty="0">
                <a:solidFill>
                  <a:srgbClr val="000000"/>
                </a:solidFill>
                <a:latin typeface="Trebuchet MS"/>
              </a:rPr>
              <a:t>and begin transitioning to quantum‑safe cryptography, emphasizing that financial institutions should cultivate crypto agility to enable </a:t>
            </a:r>
            <a:r>
              <a:rPr lang="en-US" sz="3600" b="1" spc="-35" dirty="0">
                <a:solidFill>
                  <a:srgbClr val="000000"/>
                </a:solidFill>
                <a:latin typeface="Trebuchet MS"/>
              </a:rPr>
              <a:t>rapid algorithm updates </a:t>
            </a:r>
            <a:r>
              <a:rPr lang="en-US" sz="3600" spc="-35" dirty="0">
                <a:solidFill>
                  <a:srgbClr val="000000"/>
                </a:solidFill>
                <a:latin typeface="Trebuchet MS"/>
              </a:rPr>
              <a:t>and </a:t>
            </a:r>
            <a:r>
              <a:rPr lang="en-US" sz="3600" b="1" spc="-35" dirty="0">
                <a:solidFill>
                  <a:srgbClr val="000000"/>
                </a:solidFill>
                <a:latin typeface="Trebuchet MS"/>
              </a:rPr>
              <a:t>hybrid deployments</a:t>
            </a:r>
            <a:r>
              <a:rPr lang="en-US" sz="3600" spc="-35" dirty="0">
                <a:solidFill>
                  <a:srgbClr val="000000"/>
                </a:solidFill>
                <a:latin typeface="Trebuchet MS"/>
              </a:rPr>
              <a:t> during migration. This mandate is being advanced through the BIS Innovation Hub’s initiative known as </a:t>
            </a:r>
            <a:r>
              <a:rPr lang="en-US" sz="3600" b="1" spc="-35" dirty="0">
                <a:solidFill>
                  <a:srgbClr val="000000"/>
                </a:solidFill>
                <a:latin typeface="Trebuchet MS"/>
              </a:rPr>
              <a:t>Project Leap</a:t>
            </a:r>
            <a:r>
              <a:rPr lang="en-US" sz="3600" spc="-35" dirty="0">
                <a:solidFill>
                  <a:srgbClr val="000000"/>
                </a:solidFill>
                <a:latin typeface="Trebuchet MS"/>
              </a:rPr>
              <a:t>. In parallel, the Reserve Bank of India has engaged </a:t>
            </a:r>
            <a:r>
              <a:rPr lang="en-US" sz="3600" b="1" spc="-35" dirty="0">
                <a:solidFill>
                  <a:srgbClr val="000000"/>
                </a:solidFill>
                <a:latin typeface="Trebuchet MS"/>
              </a:rPr>
              <a:t>McKinsey</a:t>
            </a:r>
            <a:r>
              <a:rPr lang="en-US" sz="3600" spc="-35" dirty="0">
                <a:solidFill>
                  <a:srgbClr val="000000"/>
                </a:solidFill>
                <a:latin typeface="Trebuchet MS"/>
              </a:rPr>
              <a:t> and </a:t>
            </a:r>
            <a:r>
              <a:rPr lang="en-US" sz="3600" b="1" spc="-35" dirty="0">
                <a:solidFill>
                  <a:srgbClr val="000000"/>
                </a:solidFill>
                <a:latin typeface="Trebuchet MS"/>
              </a:rPr>
              <a:t>Accenture</a:t>
            </a:r>
            <a:r>
              <a:rPr lang="en-US" sz="3600" spc="-35" dirty="0">
                <a:solidFill>
                  <a:srgbClr val="000000"/>
                </a:solidFill>
                <a:latin typeface="Trebuchet MS"/>
              </a:rPr>
              <a:t> on a central‑bank program to apply advanced analytics and AI/ML for supervisory modernization, illustrating coordinated, large‑scale capability building relevant to quantum‑era operational resilience.</a:t>
            </a:r>
          </a:p>
          <a:p>
            <a:pPr algn="just"/>
            <a:endParaRPr lang="en-US" sz="3600" spc="-35" dirty="0">
              <a:solidFill>
                <a:srgbClr val="000000"/>
              </a:solidFill>
              <a:latin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344398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9837B-D750-5F48-C08A-84D76847B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EA95C536-A0EB-BED0-A90E-61826BCE4669}"/>
              </a:ext>
            </a:extLst>
          </p:cNvPr>
          <p:cNvSpPr txBox="1"/>
          <p:nvPr/>
        </p:nvSpPr>
        <p:spPr>
          <a:xfrm>
            <a:off x="995681" y="2019300"/>
            <a:ext cx="15615919" cy="1013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1" spc="-40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Contribution 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AB38D5EA-C0B2-F881-8D55-BE9195A70455}"/>
              </a:ext>
            </a:extLst>
          </p:cNvPr>
          <p:cNvSpPr txBox="1"/>
          <p:nvPr/>
        </p:nvSpPr>
        <p:spPr>
          <a:xfrm>
            <a:off x="16808753" y="1191529"/>
            <a:ext cx="143510" cy="287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spc="-219">
                <a:solidFill>
                  <a:srgbClr val="898989"/>
                </a:solidFill>
                <a:latin typeface="Verdana"/>
                <a:ea typeface="Verdana"/>
                <a:cs typeface="Verdana"/>
                <a:sym typeface="Verdana"/>
              </a:rPr>
              <a:t>4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5EA2FBE6-BBBB-FC63-E5DA-8888306526D3}"/>
              </a:ext>
            </a:extLst>
          </p:cNvPr>
          <p:cNvSpPr txBox="1"/>
          <p:nvPr/>
        </p:nvSpPr>
        <p:spPr>
          <a:xfrm>
            <a:off x="13167361" y="9528810"/>
            <a:ext cx="420624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4</a:t>
            </a:r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64EA5BB4-9701-14BD-8AB9-2D55690B66D0}"/>
              </a:ext>
            </a:extLst>
          </p:cNvPr>
          <p:cNvGrpSpPr>
            <a:grpSpLocks noChangeAspect="1"/>
          </p:cNvGrpSpPr>
          <p:nvPr/>
        </p:nvGrpSpPr>
        <p:grpSpPr>
          <a:xfrm>
            <a:off x="3675413" y="9566910"/>
            <a:ext cx="10937172" cy="646232"/>
            <a:chOff x="0" y="0"/>
            <a:chExt cx="14582896" cy="861643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C237A441-557F-8024-1DAA-B16CBF21D268}"/>
                </a:ext>
              </a:extLst>
            </p:cNvPr>
            <p:cNvSpPr/>
            <p:nvPr/>
          </p:nvSpPr>
          <p:spPr>
            <a:xfrm>
              <a:off x="0" y="0"/>
              <a:ext cx="14582902" cy="861695"/>
            </a:xfrm>
            <a:custGeom>
              <a:avLst/>
              <a:gdLst/>
              <a:ahLst/>
              <a:cxnLst/>
              <a:rect l="l" t="t" r="r" b="b"/>
              <a:pathLst>
                <a:path w="14582902" h="861695">
                  <a:moveTo>
                    <a:pt x="0" y="0"/>
                  </a:moveTo>
                  <a:lnTo>
                    <a:pt x="14582902" y="0"/>
                  </a:lnTo>
                  <a:lnTo>
                    <a:pt x="14582902" y="861695"/>
                  </a:lnTo>
                  <a:lnTo>
                    <a:pt x="0" y="8616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b="6"/>
              </a:stretch>
            </a:blipFill>
          </p:spPr>
        </p:sp>
      </p:grpSp>
      <p:grpSp>
        <p:nvGrpSpPr>
          <p:cNvPr id="16" name="Group 20">
            <a:extLst>
              <a:ext uri="{FF2B5EF4-FFF2-40B4-BE49-F238E27FC236}">
                <a16:creationId xmlns:a16="http://schemas.microsoft.com/office/drawing/2014/main" id="{CA12FD6A-5EEC-EDF0-9BA5-E500D0B5796B}"/>
              </a:ext>
            </a:extLst>
          </p:cNvPr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17" name="Freeform 21">
              <a:extLst>
                <a:ext uri="{FF2B5EF4-FFF2-40B4-BE49-F238E27FC236}">
                  <a16:creationId xmlns:a16="http://schemas.microsoft.com/office/drawing/2014/main" id="{82536564-BC51-BA85-DF3B-6A93F1EE23F6}"/>
                </a:ext>
              </a:extLst>
            </p:cNvPr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221" b="-221"/>
              </a:stretch>
            </a:blipFill>
          </p:spPr>
        </p:sp>
      </p:grpSp>
      <p:sp>
        <p:nvSpPr>
          <p:cNvPr id="18" name="TextBox 19">
            <a:extLst>
              <a:ext uri="{FF2B5EF4-FFF2-40B4-BE49-F238E27FC236}">
                <a16:creationId xmlns:a16="http://schemas.microsoft.com/office/drawing/2014/main" id="{4F6B0712-E64F-2F63-9DE9-B6DFF4CEAB00}"/>
              </a:ext>
            </a:extLst>
          </p:cNvPr>
          <p:cNvSpPr txBox="1"/>
          <p:nvPr/>
        </p:nvSpPr>
        <p:spPr>
          <a:xfrm>
            <a:off x="4267200" y="513918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19" name="Group 22">
            <a:extLst>
              <a:ext uri="{FF2B5EF4-FFF2-40B4-BE49-F238E27FC236}">
                <a16:creationId xmlns:a16="http://schemas.microsoft.com/office/drawing/2014/main" id="{09E0E43A-8BEA-2564-4100-EA55E9503D4A}"/>
              </a:ext>
            </a:extLst>
          </p:cNvPr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20" name="Freeform 23">
              <a:extLst>
                <a:ext uri="{FF2B5EF4-FFF2-40B4-BE49-F238E27FC236}">
                  <a16:creationId xmlns:a16="http://schemas.microsoft.com/office/drawing/2014/main" id="{35348B7E-BA91-195E-553D-64D0C76C7B6F}"/>
                </a:ext>
              </a:extLst>
            </p:cNvPr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C4F8C4A-4ED7-B62A-0E3F-3A2361A9658F}"/>
              </a:ext>
            </a:extLst>
          </p:cNvPr>
          <p:cNvSpPr txBox="1"/>
          <p:nvPr/>
        </p:nvSpPr>
        <p:spPr>
          <a:xfrm>
            <a:off x="1066801" y="3238500"/>
            <a:ext cx="160020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In this paper 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A crypto-agile </a:t>
            </a:r>
            <a:r>
              <a:rPr lang="en-IN" sz="3200" b="1" spc="-35" dirty="0">
                <a:solidFill>
                  <a:srgbClr val="000000"/>
                </a:solidFill>
                <a:latin typeface="Trebuchet MS"/>
              </a:rPr>
              <a:t>microservice architecture </a:t>
            </a: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for secure cryptographic operations, detached from core application logic.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Practical integration of </a:t>
            </a:r>
            <a:r>
              <a:rPr lang="en-IN" sz="3200" b="1" spc="-35" dirty="0">
                <a:solidFill>
                  <a:srgbClr val="000000"/>
                </a:solidFill>
                <a:latin typeface="Trebuchet MS"/>
              </a:rPr>
              <a:t>post-quantum primitives </a:t>
            </a: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(hybrid TLS, hybrid certificates, PQC JWTs using </a:t>
            </a:r>
            <a:r>
              <a:rPr lang="en-IN" sz="3200" spc="-35" dirty="0" err="1">
                <a:solidFill>
                  <a:srgbClr val="000000"/>
                </a:solidFill>
                <a:latin typeface="Trebuchet MS"/>
              </a:rPr>
              <a:t>Dilithium</a:t>
            </a: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/Falcon).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A proof-of-concept using </a:t>
            </a:r>
            <a:r>
              <a:rPr lang="en-IN" sz="3200" b="1" spc="-35" dirty="0" err="1">
                <a:solidFill>
                  <a:srgbClr val="000000"/>
                </a:solidFill>
                <a:latin typeface="Trebuchet MS"/>
              </a:rPr>
              <a:t>SoftHSM</a:t>
            </a:r>
            <a:r>
              <a:rPr lang="en-IN" sz="3200" b="1" spc="-35" dirty="0">
                <a:solidFill>
                  <a:srgbClr val="000000"/>
                </a:solidFill>
                <a:latin typeface="Trebuchet MS"/>
              </a:rPr>
              <a:t> plus liboqs-over-PKCS#11 </a:t>
            </a: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for live PQC operations.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A </a:t>
            </a:r>
            <a:r>
              <a:rPr lang="en-IN" sz="3200" b="1" spc="-35" dirty="0">
                <a:solidFill>
                  <a:srgbClr val="000000"/>
                </a:solidFill>
                <a:latin typeface="Trebuchet MS"/>
              </a:rPr>
              <a:t>containerized</a:t>
            </a: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, policy-driven framework for dynamic cryptographic policy and seamless future upgrades.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spc="-35" dirty="0">
                <a:solidFill>
                  <a:srgbClr val="000000"/>
                </a:solidFill>
                <a:latin typeface="Trebuchet MS"/>
              </a:rPr>
              <a:t>Made use concepts like </a:t>
            </a:r>
            <a:r>
              <a:rPr lang="en-IN" sz="3200" b="1" spc="-35" dirty="0">
                <a:solidFill>
                  <a:srgbClr val="000000"/>
                </a:solidFill>
                <a:latin typeface="Trebuchet MS"/>
              </a:rPr>
              <a:t>TaPaSCo &amp; </a:t>
            </a:r>
            <a:r>
              <a:rPr lang="en-IN" sz="3200" b="1" dirty="0"/>
              <a:t>CARAF </a:t>
            </a:r>
            <a:r>
              <a:rPr lang="en-IN" sz="3200" dirty="0"/>
              <a:t>Framework</a:t>
            </a:r>
            <a:endParaRPr lang="en-IN" sz="3200" spc="-35" dirty="0">
              <a:solidFill>
                <a:srgbClr val="000000"/>
              </a:solidFill>
              <a:latin typeface="Trebuchet M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3200" spc="-35" dirty="0">
              <a:solidFill>
                <a:srgbClr val="000000"/>
              </a:solidFill>
              <a:latin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605543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95400" y="1996802"/>
            <a:ext cx="15615919" cy="1013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20"/>
              </a:lnSpc>
            </a:pPr>
            <a:r>
              <a:rPr lang="en-US" sz="7200" b="1" spc="-40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Methodology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10000" y="9528810"/>
            <a:ext cx="1013460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6ᵗʰ International Conference on Frontiers in Computing and Systems (COMSYS 2025)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167361" y="9528810"/>
            <a:ext cx="420624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5</a:t>
            </a:r>
          </a:p>
        </p:txBody>
      </p:sp>
      <p:grpSp>
        <p:nvGrpSpPr>
          <p:cNvPr id="12" name="Group 20">
            <a:extLst>
              <a:ext uri="{FF2B5EF4-FFF2-40B4-BE49-F238E27FC236}">
                <a16:creationId xmlns:a16="http://schemas.microsoft.com/office/drawing/2014/main" id="{19318856-7865-0807-6E08-5E484EDC1710}"/>
              </a:ext>
            </a:extLst>
          </p:cNvPr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B7DE7C2D-03D0-8625-6874-00DF2C057524}"/>
                </a:ext>
              </a:extLst>
            </p:cNvPr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21" b="-221"/>
              </a:stretch>
            </a:blipFill>
          </p:spPr>
        </p:sp>
      </p:grpSp>
      <p:sp>
        <p:nvSpPr>
          <p:cNvPr id="14" name="TextBox 19">
            <a:extLst>
              <a:ext uri="{FF2B5EF4-FFF2-40B4-BE49-F238E27FC236}">
                <a16:creationId xmlns:a16="http://schemas.microsoft.com/office/drawing/2014/main" id="{995D1FBE-CCCB-916E-70C7-63A66BDF7417}"/>
              </a:ext>
            </a:extLst>
          </p:cNvPr>
          <p:cNvSpPr txBox="1"/>
          <p:nvPr/>
        </p:nvSpPr>
        <p:spPr>
          <a:xfrm>
            <a:off x="4267200" y="513918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15" name="Group 22">
            <a:extLst>
              <a:ext uri="{FF2B5EF4-FFF2-40B4-BE49-F238E27FC236}">
                <a16:creationId xmlns:a16="http://schemas.microsoft.com/office/drawing/2014/main" id="{707FD1AA-570D-A5D5-4C87-5E87D8D7280E}"/>
              </a:ext>
            </a:extLst>
          </p:cNvPr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855DD42B-20AB-13F2-C1D2-009B6D006AA3}"/>
                </a:ext>
              </a:extLst>
            </p:cNvPr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DEC36F8-2E51-2221-1AFD-1F8DE818E2D1}"/>
              </a:ext>
            </a:extLst>
          </p:cNvPr>
          <p:cNvSpPr txBox="1"/>
          <p:nvPr/>
        </p:nvSpPr>
        <p:spPr>
          <a:xfrm>
            <a:off x="1295400" y="3239226"/>
            <a:ext cx="163068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The solution involves: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Decoupling cryptography into stateless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microservices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, each responsible for specific cryptographic operations.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Supporting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hybrid TLS handshakes 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(classical + PQ KEM),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JWT signatures 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using PQC algorithms, and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Hybrid X.509 certificates 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for backward compatibility.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Implementing a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unified cryptographic hardware 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control flow using FPGAs and supporting secure memory, hashing (Keccak), and randomness.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Integrating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cryptographic agility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, where algorithms can be swapped or upgraded via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hot-reloadable configuration files 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(YAML), without code changes or redeployment.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59840" y="1781770"/>
            <a:ext cx="1039876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7200" b="1" spc="-30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Result and Discussion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962400" y="9528810"/>
            <a:ext cx="1013460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6ᵗʰ International Conference on Frontiers in Computing and Systems (COMSYS 2025)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167361" y="9528810"/>
            <a:ext cx="420624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6</a:t>
            </a:r>
          </a:p>
        </p:txBody>
      </p:sp>
      <p:grpSp>
        <p:nvGrpSpPr>
          <p:cNvPr id="12" name="Group 20">
            <a:extLst>
              <a:ext uri="{FF2B5EF4-FFF2-40B4-BE49-F238E27FC236}">
                <a16:creationId xmlns:a16="http://schemas.microsoft.com/office/drawing/2014/main" id="{2206F606-BCAB-B2E0-E0A0-F5F7462A29C5}"/>
              </a:ext>
            </a:extLst>
          </p:cNvPr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0FD2A765-0E54-0462-7E3B-61ACB710FBAF}"/>
                </a:ext>
              </a:extLst>
            </p:cNvPr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21" b="-221"/>
              </a:stretch>
            </a:blipFill>
          </p:spPr>
        </p:sp>
      </p:grpSp>
      <p:sp>
        <p:nvSpPr>
          <p:cNvPr id="14" name="TextBox 19">
            <a:extLst>
              <a:ext uri="{FF2B5EF4-FFF2-40B4-BE49-F238E27FC236}">
                <a16:creationId xmlns:a16="http://schemas.microsoft.com/office/drawing/2014/main" id="{4B79F420-2490-B794-3ED5-577913524B11}"/>
              </a:ext>
            </a:extLst>
          </p:cNvPr>
          <p:cNvSpPr txBox="1"/>
          <p:nvPr/>
        </p:nvSpPr>
        <p:spPr>
          <a:xfrm>
            <a:off x="4267200" y="513918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15" name="Group 22">
            <a:extLst>
              <a:ext uri="{FF2B5EF4-FFF2-40B4-BE49-F238E27FC236}">
                <a16:creationId xmlns:a16="http://schemas.microsoft.com/office/drawing/2014/main" id="{703A8215-A691-4204-3770-5633B1F0AD49}"/>
              </a:ext>
            </a:extLst>
          </p:cNvPr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BAD6A707-A072-454A-2A17-7ADAC0560962}"/>
                </a:ext>
              </a:extLst>
            </p:cNvPr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DC85C07-C74C-0F02-6D5D-03311B8612DC}"/>
              </a:ext>
            </a:extLst>
          </p:cNvPr>
          <p:cNvSpPr txBox="1"/>
          <p:nvPr/>
        </p:nvSpPr>
        <p:spPr>
          <a:xfrm>
            <a:off x="1259840" y="2857500"/>
            <a:ext cx="164185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200" b="1" spc="-35" dirty="0">
                <a:solidFill>
                  <a:srgbClr val="000000"/>
                </a:solidFill>
                <a:latin typeface="Trebuchet MS"/>
              </a:rPr>
              <a:t>Performance: </a:t>
            </a:r>
            <a:r>
              <a:rPr lang="en-US" sz="3200" spc="-35" dirty="0">
                <a:solidFill>
                  <a:srgbClr val="000000"/>
                </a:solidFill>
                <a:latin typeface="Trebuchet MS"/>
              </a:rPr>
              <a:t>The system scales nearly linearly under high-throughput financial workloads (e.g., UPI-level transaction loads), with negligible impact on user experience and latency.</a:t>
            </a:r>
          </a:p>
          <a:p>
            <a:pPr algn="l"/>
            <a:endParaRPr lang="en-US" sz="3200" spc="-35" dirty="0">
              <a:solidFill>
                <a:srgbClr val="000000"/>
              </a:solidFill>
              <a:latin typeface="Trebuchet M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spc="-35" dirty="0">
                <a:solidFill>
                  <a:srgbClr val="000000"/>
                </a:solidFill>
                <a:latin typeface="Trebuchet MS"/>
              </a:rPr>
              <a:t>Compatibility:</a:t>
            </a:r>
            <a:r>
              <a:rPr lang="en-US" sz="3200" spc="-35" dirty="0">
                <a:solidFill>
                  <a:srgbClr val="000000"/>
                </a:solidFill>
                <a:latin typeface="Trebuchet MS"/>
              </a:rPr>
              <a:t> The migration preserves compatibility with existing UPI interfaces for mobile clients and payment gateways, ensuring seamless operation.</a:t>
            </a:r>
          </a:p>
          <a:p>
            <a:pPr algn="l"/>
            <a:endParaRPr lang="en-US" sz="3200" spc="-35" dirty="0">
              <a:solidFill>
                <a:srgbClr val="000000"/>
              </a:solidFill>
              <a:latin typeface="Trebuchet M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spc="-35" dirty="0">
                <a:solidFill>
                  <a:srgbClr val="000000"/>
                </a:solidFill>
                <a:latin typeface="Trebuchet MS"/>
              </a:rPr>
              <a:t>Security:</a:t>
            </a:r>
            <a:r>
              <a:rPr lang="en-US" sz="3200" spc="-35" dirty="0">
                <a:solidFill>
                  <a:srgbClr val="000000"/>
                </a:solidFill>
                <a:latin typeface="Trebuchet MS"/>
              </a:rPr>
              <a:t> Real-time data encryption, tokenization, and automated mutual TLS for all inter-service communication improve both security and compliance.</a:t>
            </a:r>
          </a:p>
          <a:p>
            <a:pPr algn="l"/>
            <a:endParaRPr lang="en-US" sz="3200" spc="-35" dirty="0">
              <a:solidFill>
                <a:srgbClr val="000000"/>
              </a:solidFill>
              <a:latin typeface="Trebuchet M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1" spc="-35" dirty="0">
                <a:solidFill>
                  <a:srgbClr val="000000"/>
                </a:solidFill>
                <a:latin typeface="Trebuchet MS"/>
              </a:rPr>
              <a:t>Machine Learning: </a:t>
            </a:r>
            <a:r>
              <a:rPr lang="en-US" sz="3200" spc="-35" dirty="0">
                <a:solidFill>
                  <a:srgbClr val="000000"/>
                </a:solidFill>
                <a:latin typeface="Trebuchet MS"/>
              </a:rPr>
              <a:t>Incorporates an ML-driven model to select optimal PQC algorithms per microsegment based on workload, security sensitivity, and throughput requirements.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66800" y="2555850"/>
            <a:ext cx="8798560" cy="9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739"/>
              </a:lnSpc>
            </a:pPr>
            <a:r>
              <a:rPr lang="en-US" sz="7200" b="1" spc="-20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733800" y="9528810"/>
            <a:ext cx="1100328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6ᵗʰ International Conference on Frontiers in Computing and Systems (COMSYS 2025)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167361" y="9528810"/>
            <a:ext cx="420624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7</a:t>
            </a:r>
          </a:p>
        </p:txBody>
      </p:sp>
      <p:grpSp>
        <p:nvGrpSpPr>
          <p:cNvPr id="10" name="Group 20">
            <a:extLst>
              <a:ext uri="{FF2B5EF4-FFF2-40B4-BE49-F238E27FC236}">
                <a16:creationId xmlns:a16="http://schemas.microsoft.com/office/drawing/2014/main" id="{3DF86601-73C0-04E1-79A3-469128DF2762}"/>
              </a:ext>
            </a:extLst>
          </p:cNvPr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70F97EEC-F4A2-3D41-BD48-C5811A7B65D7}"/>
                </a:ext>
              </a:extLst>
            </p:cNvPr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21" b="-221"/>
              </a:stretch>
            </a:blipFill>
          </p:spPr>
        </p:sp>
      </p:grpSp>
      <p:sp>
        <p:nvSpPr>
          <p:cNvPr id="12" name="TextBox 19">
            <a:extLst>
              <a:ext uri="{FF2B5EF4-FFF2-40B4-BE49-F238E27FC236}">
                <a16:creationId xmlns:a16="http://schemas.microsoft.com/office/drawing/2014/main" id="{C0D77135-5250-1D6A-86C2-4D3E98054462}"/>
              </a:ext>
            </a:extLst>
          </p:cNvPr>
          <p:cNvSpPr txBox="1"/>
          <p:nvPr/>
        </p:nvSpPr>
        <p:spPr>
          <a:xfrm>
            <a:off x="4267200" y="513918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13" name="Group 22">
            <a:extLst>
              <a:ext uri="{FF2B5EF4-FFF2-40B4-BE49-F238E27FC236}">
                <a16:creationId xmlns:a16="http://schemas.microsoft.com/office/drawing/2014/main" id="{B97C80EF-F2AC-AB4B-23A9-B857D5752131}"/>
              </a:ext>
            </a:extLst>
          </p:cNvPr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CCDE702E-F136-81DF-6489-40248D87DF13}"/>
                </a:ext>
              </a:extLst>
            </p:cNvPr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E14E53A-92AC-721F-060E-067D5437D80F}"/>
              </a:ext>
            </a:extLst>
          </p:cNvPr>
          <p:cNvSpPr txBox="1"/>
          <p:nvPr/>
        </p:nvSpPr>
        <p:spPr>
          <a:xfrm>
            <a:off x="1097279" y="3848101"/>
            <a:ext cx="16581121" cy="3428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spc="-35" dirty="0" err="1">
                <a:solidFill>
                  <a:srgbClr val="000000"/>
                </a:solidFill>
                <a:latin typeface="Trebuchet MS"/>
              </a:rPr>
              <a:t>SplitSecure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 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demonstrates how a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microservices-based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,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crypto-agile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 architecture enables seamless, resilient, and scalable migration to post-quantum cryptography. The solution reduces cryptographic functions for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fault tolerance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,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supports dynamic upgrades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, and meets the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demanding security 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and </a:t>
            </a:r>
            <a:r>
              <a:rPr lang="en-IN" sz="3600" b="1" spc="-35" dirty="0">
                <a:solidFill>
                  <a:srgbClr val="000000"/>
                </a:solidFill>
                <a:latin typeface="Trebuchet MS"/>
              </a:rPr>
              <a:t>performance needs </a:t>
            </a:r>
            <a:r>
              <a:rPr lang="en-IN" sz="3600" spc="-35" dirty="0">
                <a:solidFill>
                  <a:srgbClr val="000000"/>
                </a:solidFill>
                <a:latin typeface="Trebuchet MS"/>
              </a:rPr>
              <a:t>of modern fintech environments, while ensuring operational continuity throughout cryptographic transitions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6040" y="2155825"/>
            <a:ext cx="4460875" cy="11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 spc="-40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Reference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267200" y="9528810"/>
            <a:ext cx="1059180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6ᵗʰ International Conference on Frontiers in Computing and Systems (COMSYS 2025)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67361" y="9528810"/>
            <a:ext cx="4206240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8</a:t>
            </a:r>
          </a:p>
        </p:txBody>
      </p:sp>
      <p:grpSp>
        <p:nvGrpSpPr>
          <p:cNvPr id="9" name="Group 20">
            <a:extLst>
              <a:ext uri="{FF2B5EF4-FFF2-40B4-BE49-F238E27FC236}">
                <a16:creationId xmlns:a16="http://schemas.microsoft.com/office/drawing/2014/main" id="{E2F32034-40FA-BD37-0CAD-F63B29124CBF}"/>
              </a:ext>
            </a:extLst>
          </p:cNvPr>
          <p:cNvGrpSpPr>
            <a:grpSpLocks noChangeAspect="1"/>
          </p:cNvGrpSpPr>
          <p:nvPr/>
        </p:nvGrpSpPr>
        <p:grpSpPr>
          <a:xfrm>
            <a:off x="196285" y="302531"/>
            <a:ext cx="3829049" cy="904874"/>
            <a:chOff x="0" y="0"/>
            <a:chExt cx="5105399" cy="1206499"/>
          </a:xfrm>
        </p:grpSpPr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6C4D48C2-0845-B001-20C9-58238E1F6E35}"/>
                </a:ext>
              </a:extLst>
            </p:cNvPr>
            <p:cNvSpPr/>
            <p:nvPr/>
          </p:nvSpPr>
          <p:spPr>
            <a:xfrm>
              <a:off x="0" y="0"/>
              <a:ext cx="5105400" cy="1206500"/>
            </a:xfrm>
            <a:custGeom>
              <a:avLst/>
              <a:gdLst/>
              <a:ahLst/>
              <a:cxnLst/>
              <a:rect l="l" t="t" r="r" b="b"/>
              <a:pathLst>
                <a:path w="5105400" h="1206500">
                  <a:moveTo>
                    <a:pt x="0" y="0"/>
                  </a:moveTo>
                  <a:lnTo>
                    <a:pt x="5105400" y="0"/>
                  </a:lnTo>
                  <a:lnTo>
                    <a:pt x="5105400" y="1206500"/>
                  </a:lnTo>
                  <a:lnTo>
                    <a:pt x="0" y="1206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221" b="-221"/>
              </a:stretch>
            </a:blipFill>
          </p:spPr>
        </p:sp>
      </p:grpSp>
      <p:sp>
        <p:nvSpPr>
          <p:cNvPr id="11" name="TextBox 19">
            <a:extLst>
              <a:ext uri="{FF2B5EF4-FFF2-40B4-BE49-F238E27FC236}">
                <a16:creationId xmlns:a16="http://schemas.microsoft.com/office/drawing/2014/main" id="{61FFD6FE-47C1-29E4-75D0-C5EB7B62988D}"/>
              </a:ext>
            </a:extLst>
          </p:cNvPr>
          <p:cNvSpPr txBox="1"/>
          <p:nvPr/>
        </p:nvSpPr>
        <p:spPr>
          <a:xfrm>
            <a:off x="4267200" y="513918"/>
            <a:ext cx="11811000" cy="848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00"/>
              </a:lnSpc>
            </a:pP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6</a:t>
            </a:r>
            <a:r>
              <a:rPr lang="en-US" sz="3600" b="1" baseline="30000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</a:t>
            </a:r>
            <a:r>
              <a:rPr lang="en-US" sz="3600" b="1" dirty="0">
                <a:solidFill>
                  <a:srgbClr val="FABF8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International Conference on Frontiers in Computing and Systems (COMSYS-2025)</a:t>
            </a:r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0589AA56-3A80-E36C-AEEF-83D1D15C9D42}"/>
              </a:ext>
            </a:extLst>
          </p:cNvPr>
          <p:cNvGrpSpPr>
            <a:grpSpLocks noChangeAspect="1"/>
          </p:cNvGrpSpPr>
          <p:nvPr/>
        </p:nvGrpSpPr>
        <p:grpSpPr>
          <a:xfrm>
            <a:off x="16320066" y="82503"/>
            <a:ext cx="1684972" cy="1684972"/>
            <a:chOff x="0" y="0"/>
            <a:chExt cx="2246629" cy="2246629"/>
          </a:xfrm>
        </p:grpSpPr>
        <p:sp>
          <p:nvSpPr>
            <p:cNvPr id="13" name="Freeform 23">
              <a:extLst>
                <a:ext uri="{FF2B5EF4-FFF2-40B4-BE49-F238E27FC236}">
                  <a16:creationId xmlns:a16="http://schemas.microsoft.com/office/drawing/2014/main" id="{99804B98-9FE1-6EB3-ABB6-0E0E3749D2C7}"/>
                </a:ext>
              </a:extLst>
            </p:cNvPr>
            <p:cNvSpPr/>
            <p:nvPr/>
          </p:nvSpPr>
          <p:spPr>
            <a:xfrm>
              <a:off x="0" y="0"/>
              <a:ext cx="2246630" cy="2246630"/>
            </a:xfrm>
            <a:custGeom>
              <a:avLst/>
              <a:gdLst/>
              <a:ahLst/>
              <a:cxnLst/>
              <a:rect l="l" t="t" r="r" b="b"/>
              <a:pathLst>
                <a:path w="2246630" h="2246630">
                  <a:moveTo>
                    <a:pt x="0" y="0"/>
                  </a:moveTo>
                  <a:lnTo>
                    <a:pt x="2246630" y="0"/>
                  </a:lnTo>
                  <a:lnTo>
                    <a:pt x="2246630" y="2246630"/>
                  </a:lnTo>
                  <a:lnTo>
                    <a:pt x="0" y="22466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5AA23D7-5C73-45B3-2EA1-93302AF2A947}"/>
              </a:ext>
            </a:extLst>
          </p:cNvPr>
          <p:cNvSpPr txBox="1"/>
          <p:nvPr/>
        </p:nvSpPr>
        <p:spPr>
          <a:xfrm>
            <a:off x="1224915" y="3303650"/>
            <a:ext cx="167801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[1] Cloud Native Computing Foundation, “Case Study: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finleap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 connect,” CNCF.io, 2022. [Online]. Available: https://www.cncf.io/case-studies/finleap-connect/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[2]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Frontegg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, “Authentication in Microservices: Best Practices,”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Frontegg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 Blog, 2023. [Online]. Available: https://frontegg.com/blog/authentication-inmicroservices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[3]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HashiCorp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, “Case Study: Nord/LB Modernizes IT with Vault,” Hashicorp.com, 2023. [Online]. Available: https://www.hashicorp.com/case-studies/nord-lb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[4]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HQSoftware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, “Banking &amp; Fintech Microservices Architecture: Benefits,”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HQSoftware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, 2023. [Online]. Available: https://hqsoftwarelab.com/blog/bankingfintech-microservices-architecture-benefits/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[5]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Invicti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 Security, “Monolithic vs Microservices Architecture: Which Is Better for Security?” Invicti.com, Sep. 2023. [Online]. Available: https://www.invicti.com/blog/web-security/monolithicvs-microservices-architecture-which-is-better-forsecurity/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[6] A. K. Jain and M. Mishra, “Introducing Cryptographic Agility in Mobile Banking,” in Proc. 2023 8th Int. Conf. on Computing, Communication and Security (ICCCS), 2023, pp. 1–6.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doi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: 10.1109/ICCCS58268.2023.10417052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[7] M. Jain, R. Kumar, P. Ghosal, and R. Misra, “Design of Efficient Unified NTT Architecture for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CRYSTALSKyber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 and CRYSTALS-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Dilithium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,” Electronics, vol. 13, no. 17, p. 3360, 2024.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[8] N. Karia and H. Lakhani, “A Unified and Scalable NTT Multiplier Architecture for Post-Quantum Cryptographic Schemes,”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arXiv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 preprint, arXiv:2311.04581, Nov. 2023. [Online]. Available: https://arxiv.org/abs/2311.04581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[9] J. Lee, S. Kim, and H. Kim, “TLS → Post-Quantum TLS: Inspecting the TLS Landscape for PQC Adoption on Android,” in Proc. 2023 IEEE European Symp. on Security and Privacy (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EuroS&amp;P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), 2023, pp. 501–515.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doi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: 10.1109/EuroSP56284.2023.00035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[10] L. Maier, P. M. Alvarez, C. Guenther, A. Schaller, and A. Wachter-Zeh, “PQC-HA: A Framework for Prototyping and In-Hardware Evaluation of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PostQuantum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 Cryptography Hardware Accelerators,” </a:t>
            </a:r>
            <a:r>
              <a:rPr lang="en-IN" spc="-35" dirty="0" err="1">
                <a:solidFill>
                  <a:srgbClr val="000000"/>
                </a:solidFill>
                <a:latin typeface="Trebuchet MS"/>
              </a:rPr>
              <a:t>arXiv</a:t>
            </a:r>
            <a:r>
              <a:rPr lang="en-IN" spc="-35" dirty="0">
                <a:solidFill>
                  <a:srgbClr val="000000"/>
                </a:solidFill>
                <a:latin typeface="Trebuchet MS"/>
              </a:rPr>
              <a:t> preprint, arXiv:2308.06621, Aug. 2023. [Online]. Available: https://arxiv.org/abs/2308.06621 </a:t>
            </a:r>
          </a:p>
          <a:p>
            <a:r>
              <a:rPr lang="en-IN" spc="-35" dirty="0">
                <a:solidFill>
                  <a:srgbClr val="000000"/>
                </a:solidFill>
                <a:latin typeface="Trebuchet MS"/>
              </a:rPr>
              <a:t>[11] National Institute of Standards and Technology, “Recommendation for the Entropy Sources Used for Random Bit Generation,” NIST Special Publication 800- 90B, Jan. 2018.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</TotalTime>
  <Words>1720</Words>
  <Application>Microsoft Office PowerPoint</Application>
  <PresentationFormat>Custom</PresentationFormat>
  <Paragraphs>109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Verdana</vt:lpstr>
      <vt:lpstr>Trebuchet MS</vt:lpstr>
      <vt:lpstr>Times New Roman</vt:lpstr>
      <vt:lpstr>Arial Bold</vt:lpstr>
      <vt:lpstr>Calibri</vt:lpstr>
      <vt:lpstr>Calibri (MS)</vt:lpstr>
      <vt:lpstr>Arial Bold Italics</vt:lpstr>
      <vt:lpstr>Times New Roman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COMSYS_2025_PRESENTATION_TEMPLATE[1].pptx</dc:title>
  <cp:lastModifiedBy>Prathamesh Shetty</cp:lastModifiedBy>
  <cp:revision>5</cp:revision>
  <dcterms:created xsi:type="dcterms:W3CDTF">2006-08-16T00:00:00Z</dcterms:created>
  <dcterms:modified xsi:type="dcterms:W3CDTF">2025-09-26T15:18:03Z</dcterms:modified>
  <dc:identifier>DAGziJZXKd0</dc:identifier>
</cp:coreProperties>
</file>

<file path=docProps/thumbnail.jpeg>
</file>